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2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1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C73D3-D06A-2F45-A2D8-878D72ECA763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D909-7E73-C14F-A8DA-1F4127FB1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D909-7E73-C14F-A8DA-1F4127FB1A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D909-7E73-C14F-A8DA-1F4127FB1A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3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August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31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2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8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5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97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7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August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August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A7FC6D54-C46C-4BC8-ADED-7A672EB6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5" b="1199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1D02B-1370-EA45-8AAB-A7222E22B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en-US" altLang="zh-CN" sz="4800" dirty="0"/>
              <a:t>Taste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Manchester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6AA47-BAF2-1749-A34A-DE9D1C2AE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>
            <a:normAutofit/>
          </a:bodyPr>
          <a:lstStyle/>
          <a:p>
            <a:endParaRPr lang="en-US" altLang="zh-CN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alpha val="60000"/>
                  </a:schemeClr>
                </a:solidFill>
              </a:rPr>
              <a:t>Vicky</a:t>
            </a:r>
            <a:r>
              <a:rPr lang="zh-CN" alt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alpha val="60000"/>
                  </a:schemeClr>
                </a:solidFill>
              </a:rPr>
              <a:t>Shao</a:t>
            </a:r>
          </a:p>
          <a:p>
            <a:r>
              <a:rPr lang="en-US" altLang="zh-CN" sz="2000" dirty="0">
                <a:solidFill>
                  <a:schemeClr val="tx1">
                    <a:alpha val="60000"/>
                  </a:schemeClr>
                </a:solidFill>
              </a:rPr>
              <a:t>05/08/2020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8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1C3A-6DBE-BF4E-90F0-55F85373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64" y="541156"/>
            <a:ext cx="11303872" cy="1332000"/>
          </a:xfrm>
        </p:spPr>
        <p:txBody>
          <a:bodyPr>
            <a:normAutofit/>
          </a:bodyPr>
          <a:lstStyle/>
          <a:p>
            <a:r>
              <a:rPr lang="en-US" sz="3600" dirty="0"/>
              <a:t>Coverages and </a:t>
            </a:r>
            <a:r>
              <a:rPr lang="en-US" altLang="zh-CN" sz="3600" dirty="0"/>
              <a:t>t</a:t>
            </a:r>
            <a:r>
              <a:rPr lang="en-US" sz="3600" dirty="0"/>
              <a:t>heir </a:t>
            </a:r>
            <a:r>
              <a:rPr lang="en-US" altLang="zh-CN" sz="3600" dirty="0"/>
              <a:t>f</a:t>
            </a:r>
            <a:r>
              <a:rPr lang="en-US" sz="3600" dirty="0"/>
              <a:t>ive</a:t>
            </a:r>
            <a:r>
              <a:rPr lang="zh-CN" altLang="en-US" sz="3600" dirty="0"/>
              <a:t> </a:t>
            </a:r>
            <a:r>
              <a:rPr lang="en-US" altLang="zh-CN" sz="3600" dirty="0"/>
              <a:t>c</a:t>
            </a:r>
            <a:r>
              <a:rPr lang="en-US" sz="3600" dirty="0"/>
              <a:t>ommon </a:t>
            </a:r>
            <a:r>
              <a:rPr lang="en-US" altLang="zh-CN" sz="3600" dirty="0"/>
              <a:t>r</a:t>
            </a:r>
            <a:r>
              <a:rPr lang="en-US" sz="3600" dirty="0"/>
              <a:t>estaurants in </a:t>
            </a:r>
            <a:r>
              <a:rPr lang="en-US" altLang="zh-CN" sz="3600" dirty="0"/>
              <a:t>c</a:t>
            </a:r>
            <a:r>
              <a:rPr lang="en-US" sz="3600" dirty="0"/>
              <a:t>luster </a:t>
            </a:r>
            <a:r>
              <a:rPr lang="en-US" altLang="zh-CN" sz="3600" dirty="0"/>
              <a:t>1</a:t>
            </a:r>
            <a:endParaRPr lang="en-US" sz="3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3FF83-8CAD-BA46-ADF6-42FC40636E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" y="2370299"/>
            <a:ext cx="11445766" cy="328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7DD70-31AA-F547-BCB9-A5D93EC5275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" y="2697239"/>
            <a:ext cx="11619250" cy="2924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886C2C-6C2B-B345-A6B5-329632A0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63" y="541156"/>
            <a:ext cx="11461561" cy="1332000"/>
          </a:xfrm>
        </p:spPr>
        <p:txBody>
          <a:bodyPr>
            <a:normAutofit/>
          </a:bodyPr>
          <a:lstStyle/>
          <a:p>
            <a:r>
              <a:rPr lang="en-US" sz="3600" dirty="0"/>
              <a:t>Coverages and </a:t>
            </a:r>
            <a:r>
              <a:rPr lang="en-US" altLang="zh-CN" sz="3600" dirty="0"/>
              <a:t>t</a:t>
            </a:r>
            <a:r>
              <a:rPr lang="en-US" sz="3600" dirty="0"/>
              <a:t>heir </a:t>
            </a:r>
            <a:r>
              <a:rPr lang="en-US" altLang="zh-CN" sz="3600" dirty="0"/>
              <a:t>f</a:t>
            </a:r>
            <a:r>
              <a:rPr lang="en-US" sz="3600" dirty="0"/>
              <a:t>ive</a:t>
            </a:r>
            <a:r>
              <a:rPr lang="zh-CN" altLang="en-US" sz="3600" dirty="0"/>
              <a:t> </a:t>
            </a:r>
            <a:r>
              <a:rPr lang="en-US" altLang="zh-CN" sz="3600" dirty="0"/>
              <a:t>c</a:t>
            </a:r>
            <a:r>
              <a:rPr lang="en-US" sz="3600" dirty="0"/>
              <a:t>ommon </a:t>
            </a:r>
            <a:r>
              <a:rPr lang="en-US" altLang="zh-CN" sz="3600" dirty="0"/>
              <a:t>r</a:t>
            </a:r>
            <a:r>
              <a:rPr lang="en-US" sz="3600" dirty="0"/>
              <a:t>estaurants in </a:t>
            </a:r>
            <a:r>
              <a:rPr lang="en-US" altLang="zh-CN" sz="3600" dirty="0"/>
              <a:t>c</a:t>
            </a:r>
            <a:r>
              <a:rPr lang="en-US" sz="3600" dirty="0"/>
              <a:t>luster </a:t>
            </a:r>
            <a:r>
              <a:rPr lang="en-US" altLang="zh-CN" sz="3600" dirty="0"/>
              <a:t>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138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BBE0BE0-898E-AA41-A0E9-1705DA138D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13" y="377915"/>
            <a:ext cx="7838079" cy="61021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EFE230-2BF4-194E-8D19-776B2DC88190}"/>
              </a:ext>
            </a:extLst>
          </p:cNvPr>
          <p:cNvSpPr txBox="1">
            <a:spLocks/>
          </p:cNvSpPr>
          <p:nvPr/>
        </p:nvSpPr>
        <p:spPr>
          <a:xfrm>
            <a:off x="444064" y="541156"/>
            <a:ext cx="3197770" cy="26750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Coverages and </a:t>
            </a:r>
            <a:r>
              <a:rPr lang="en-GB" altLang="zh-CN" sz="3600" dirty="0"/>
              <a:t>t</a:t>
            </a:r>
            <a:r>
              <a:rPr lang="en-GB" sz="3600" dirty="0"/>
              <a:t>heir </a:t>
            </a:r>
            <a:r>
              <a:rPr lang="en-GB" altLang="zh-CN" sz="3600" dirty="0"/>
              <a:t>f</a:t>
            </a:r>
            <a:r>
              <a:rPr lang="en-GB" sz="3600" dirty="0"/>
              <a:t>ive</a:t>
            </a:r>
            <a:r>
              <a:rPr lang="en-GB" altLang="zh-CN" sz="3600" dirty="0"/>
              <a:t> c</a:t>
            </a:r>
            <a:r>
              <a:rPr lang="en-GB" sz="3600" dirty="0"/>
              <a:t>ommon </a:t>
            </a:r>
            <a:r>
              <a:rPr lang="en-GB" altLang="zh-CN" sz="3600" dirty="0"/>
              <a:t>r</a:t>
            </a:r>
            <a:r>
              <a:rPr lang="en-GB" sz="3600" dirty="0"/>
              <a:t>estaurants in </a:t>
            </a:r>
            <a:r>
              <a:rPr lang="en-GB" altLang="zh-CN" sz="3600" dirty="0"/>
              <a:t>c</a:t>
            </a:r>
            <a:r>
              <a:rPr lang="en-GB" sz="3600" dirty="0"/>
              <a:t>luster </a:t>
            </a:r>
            <a:r>
              <a:rPr lang="en-US" altLang="zh-CN" sz="3600" dirty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7483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3FF83-8CAD-BA46-ADF6-42FC40636E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" y="2370299"/>
            <a:ext cx="11445766" cy="32805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587EDD-61AC-2B47-9149-E3A27265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64" y="541156"/>
            <a:ext cx="11445766" cy="1332000"/>
          </a:xfrm>
        </p:spPr>
        <p:txBody>
          <a:bodyPr>
            <a:normAutofit/>
          </a:bodyPr>
          <a:lstStyle/>
          <a:p>
            <a:r>
              <a:rPr lang="en-US" sz="3600" dirty="0"/>
              <a:t>Coverages and </a:t>
            </a:r>
            <a:r>
              <a:rPr lang="en-US" altLang="zh-CN" sz="3600" dirty="0"/>
              <a:t>t</a:t>
            </a:r>
            <a:r>
              <a:rPr lang="en-US" sz="3600" dirty="0"/>
              <a:t>heir </a:t>
            </a:r>
            <a:r>
              <a:rPr lang="en-US" altLang="zh-CN" sz="3600" dirty="0"/>
              <a:t>f</a:t>
            </a:r>
            <a:r>
              <a:rPr lang="en-US" sz="3600" dirty="0"/>
              <a:t>ive</a:t>
            </a:r>
            <a:r>
              <a:rPr lang="zh-CN" altLang="en-US" sz="3600" dirty="0"/>
              <a:t> </a:t>
            </a:r>
            <a:r>
              <a:rPr lang="en-US" altLang="zh-CN" sz="3600" dirty="0"/>
              <a:t>c</a:t>
            </a:r>
            <a:r>
              <a:rPr lang="en-US" sz="3600" dirty="0"/>
              <a:t>ommon </a:t>
            </a:r>
            <a:r>
              <a:rPr lang="en-US" altLang="zh-CN" sz="3600" dirty="0"/>
              <a:t>r</a:t>
            </a:r>
            <a:r>
              <a:rPr lang="en-US" sz="3600" dirty="0"/>
              <a:t>estaurants in </a:t>
            </a:r>
            <a:r>
              <a:rPr lang="en-US" altLang="zh-CN" sz="3600" dirty="0"/>
              <a:t>c</a:t>
            </a:r>
            <a:r>
              <a:rPr lang="en-US" sz="3600" dirty="0"/>
              <a:t>luster </a:t>
            </a:r>
            <a:r>
              <a:rPr lang="en-US" altLang="zh-CN" sz="3600" dirty="0"/>
              <a:t>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267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59B7-0803-2440-8044-821F6C7C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Distribution of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 err="1"/>
              <a:t>f</a:t>
            </a:r>
            <a:r>
              <a:rPr lang="en-US" sz="3600" dirty="0" err="1"/>
              <a:t>avourite</a:t>
            </a:r>
            <a:r>
              <a:rPr lang="en-US" sz="3600" dirty="0"/>
              <a:t> </a:t>
            </a:r>
            <a:r>
              <a:rPr lang="en-US" altLang="zh-CN" sz="3600" dirty="0"/>
              <a:t>r</a:t>
            </a:r>
            <a:r>
              <a:rPr lang="en-US" sz="3600" dirty="0"/>
              <a:t>estaurants</a:t>
            </a:r>
            <a:r>
              <a:rPr lang="zh-CN" altLang="en-US" sz="3600" dirty="0"/>
              <a:t> </a:t>
            </a:r>
            <a:br>
              <a:rPr lang="en-GB" altLang="zh-CN" sz="3600" dirty="0"/>
            </a:b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0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CA346C-1E6F-B34B-A0E0-88C89AC92B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3"/>
          <a:stretch/>
        </p:blipFill>
        <p:spPr>
          <a:xfrm>
            <a:off x="890134" y="1881275"/>
            <a:ext cx="10411732" cy="44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3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59B7-0803-2440-8044-821F6C7C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4"/>
            <a:ext cx="3358986" cy="4006959"/>
          </a:xfrm>
        </p:spPr>
        <p:txBody>
          <a:bodyPr>
            <a:normAutofit/>
          </a:bodyPr>
          <a:lstStyle/>
          <a:p>
            <a:r>
              <a:rPr lang="en-US" sz="3600" dirty="0"/>
              <a:t>Distribution of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 err="1"/>
              <a:t>f</a:t>
            </a:r>
            <a:r>
              <a:rPr lang="en-US" sz="3600" dirty="0" err="1"/>
              <a:t>avourite</a:t>
            </a:r>
            <a:r>
              <a:rPr lang="en-US" sz="3600" dirty="0"/>
              <a:t> </a:t>
            </a:r>
            <a:r>
              <a:rPr lang="en-US" altLang="zh-CN" sz="3600" dirty="0"/>
              <a:t>r</a:t>
            </a:r>
            <a:r>
              <a:rPr lang="en-US" sz="3600" dirty="0"/>
              <a:t>estaurants</a:t>
            </a:r>
            <a:r>
              <a:rPr lang="zh-CN" altLang="en-US" sz="3600" dirty="0"/>
              <a:t> </a:t>
            </a:r>
            <a:br>
              <a:rPr lang="en-GB" altLang="zh-CN" sz="3600" dirty="0"/>
            </a:b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3 &amp;</a:t>
            </a:r>
            <a:r>
              <a:rPr lang="zh-CN" altLang="en-US" sz="2800" dirty="0"/>
              <a:t> </a:t>
            </a:r>
            <a:r>
              <a:rPr lang="en-US" altLang="zh-CN" sz="2800" dirty="0"/>
              <a:t>cluster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endParaRPr lang="en-US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225A23-D5F3-8E4A-A37F-A4895612F4C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4303056" y="134007"/>
            <a:ext cx="7552613" cy="65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5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8821-90D0-DD40-87B2-C8B42695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</a:t>
            </a:r>
            <a:r>
              <a:rPr lang="en-US" altLang="zh-CN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21CB-B2BD-954A-8679-563B702B6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734827"/>
            <a:ext cx="11090274" cy="48393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 almost all the coverages, the number of restaurants is about 50% of the number of all kinds </a:t>
            </a:r>
            <a:r>
              <a:rPr lang="en-US"/>
              <a:t>of venues</a:t>
            </a:r>
            <a:r>
              <a:rPr lang="en-US" altLang="zh-CN"/>
              <a:t>.</a:t>
            </a:r>
            <a:endParaRPr lang="en-GB" dirty="0"/>
          </a:p>
          <a:p>
            <a:pPr lvl="0"/>
            <a:r>
              <a:rPr lang="en-US" dirty="0"/>
              <a:t>Areas such as Piccadilly, City Centre, Market Street, Deansgate, </a:t>
            </a:r>
            <a:r>
              <a:rPr lang="en-US" dirty="0" err="1"/>
              <a:t>Blackfriars</a:t>
            </a:r>
            <a:r>
              <a:rPr lang="en-US" dirty="0"/>
              <a:t>, Greengate, Trinity, Manchester X, JD Williams have distinctly higher numbers of restaurants than other areas. </a:t>
            </a:r>
          </a:p>
          <a:p>
            <a:pPr lvl="0"/>
            <a:r>
              <a:rPr lang="en-US" dirty="0"/>
              <a:t>Each cluster of coverages has significant difference in the preference of the food type.</a:t>
            </a:r>
          </a:p>
          <a:p>
            <a:r>
              <a:rPr lang="en-US" altLang="zh-CN" dirty="0"/>
              <a:t>Recommendation:</a:t>
            </a:r>
            <a:r>
              <a:rPr lang="zh-CN" altLang="en-US" dirty="0"/>
              <a:t> </a:t>
            </a:r>
            <a:r>
              <a:rPr lang="en-US" dirty="0"/>
              <a:t>opening a coffee shop or Italian restaurant in the following places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Piccadilly, Market Street, Deansgate, </a:t>
            </a:r>
            <a:r>
              <a:rPr lang="en-US" dirty="0" err="1"/>
              <a:t>Blackfriars</a:t>
            </a:r>
            <a:r>
              <a:rPr lang="en-US" dirty="0"/>
              <a:t>, Greengate, Trinity or Manchester X.</a:t>
            </a:r>
            <a:endParaRPr lang="en-GB" dirty="0"/>
          </a:p>
          <a:p>
            <a:pPr lvl="0"/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9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D97A-17DB-D947-9B7F-E71DFAD5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882572"/>
            <a:ext cx="11091600" cy="1332000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much.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32A7-47D1-8346-A19D-95C4051F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E1B4-8EF5-E649-BED4-072BD036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Target</a:t>
            </a:r>
            <a:r>
              <a:rPr lang="zh-CN" altLang="en-US" sz="2800" dirty="0"/>
              <a:t> </a:t>
            </a:r>
            <a:r>
              <a:rPr lang="en-US" altLang="zh-CN" sz="2800" dirty="0"/>
              <a:t>Audience: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wants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plans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catering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Manchester.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Factors</a:t>
            </a:r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location?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restaurant?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DE59-9D4F-7C41-A66F-427DBBA0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9C4D-83D8-6148-B0F3-BB393E2D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coverage of the postcode districts of Manchester from Wikipedia</a:t>
            </a:r>
            <a:r>
              <a:rPr lang="en-US" altLang="zh-CN" dirty="0"/>
              <a:t>.</a:t>
            </a:r>
            <a:r>
              <a:rPr lang="en-GB" dirty="0"/>
              <a:t> https://</a:t>
            </a:r>
            <a:r>
              <a:rPr lang="en-GB" dirty="0" err="1"/>
              <a:t>en.wikipedia.org</a:t>
            </a:r>
            <a:r>
              <a:rPr lang="en-GB" dirty="0"/>
              <a:t>/wiki/</a:t>
            </a:r>
            <a:r>
              <a:rPr lang="en-GB" dirty="0" err="1"/>
              <a:t>M_postcode_area</a:t>
            </a:r>
            <a:endParaRPr lang="en-GB" dirty="0"/>
          </a:p>
          <a:p>
            <a:r>
              <a:rPr lang="en-GB" dirty="0"/>
              <a:t>The geospatial data of each area in Manchester according to the postcode. https://</a:t>
            </a:r>
            <a:r>
              <a:rPr lang="en-GB" dirty="0" err="1"/>
              <a:t>www.doogal.co.uk</a:t>
            </a:r>
            <a:r>
              <a:rPr lang="en-GB" dirty="0"/>
              <a:t>/</a:t>
            </a:r>
            <a:r>
              <a:rPr lang="en-GB" dirty="0" err="1"/>
              <a:t>UKPostcodes.php</a:t>
            </a:r>
            <a:r>
              <a:rPr lang="en-GB" dirty="0"/>
              <a:t> </a:t>
            </a:r>
          </a:p>
          <a:p>
            <a:r>
              <a:rPr lang="en-GB" dirty="0"/>
              <a:t>Data from Foursquare will be used to provide information about which types of venues and restaurants are popular in each area of Manchester.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7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15D8-AE0F-A447-AA73-7AA3D800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9144931" cy="1332000"/>
          </a:xfrm>
        </p:spPr>
        <p:txBody>
          <a:bodyPr>
            <a:normAutofit/>
          </a:bodyPr>
          <a:lstStyle/>
          <a:p>
            <a:r>
              <a:rPr lang="en-GB" sz="3600" dirty="0"/>
              <a:t>Geospatial </a:t>
            </a:r>
            <a:r>
              <a:rPr lang="en-US" altLang="zh-CN" sz="3600" dirty="0" err="1"/>
              <a:t>i</a:t>
            </a:r>
            <a:r>
              <a:rPr lang="en-GB" sz="3600" dirty="0" err="1"/>
              <a:t>nformation</a:t>
            </a:r>
            <a:r>
              <a:rPr lang="en-GB" sz="3600" dirty="0"/>
              <a:t> of </a:t>
            </a:r>
            <a:r>
              <a:rPr lang="en-US" altLang="zh-CN" sz="3600" dirty="0"/>
              <a:t>d</a:t>
            </a:r>
            <a:r>
              <a:rPr lang="en-GB" sz="3600" dirty="0" err="1"/>
              <a:t>ifferent</a:t>
            </a:r>
            <a:r>
              <a:rPr lang="en-GB" sz="3600" dirty="0"/>
              <a:t> </a:t>
            </a:r>
            <a:r>
              <a:rPr lang="en-US" altLang="zh-CN" sz="3600" dirty="0"/>
              <a:t>c</a:t>
            </a:r>
            <a:r>
              <a:rPr lang="en-GB" sz="3600" dirty="0"/>
              <a:t>overages in Manchester </a:t>
            </a:r>
            <a:endParaRPr lang="en-US" sz="3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45167-8759-0E45-B124-11E7E1DA2A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43" y="2796151"/>
            <a:ext cx="8617114" cy="26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8055-B087-174F-AF27-4CAB8C5A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The </a:t>
            </a:r>
            <a:r>
              <a:rPr lang="en-US" altLang="zh-CN" sz="3600" dirty="0"/>
              <a:t>m</a:t>
            </a:r>
            <a:r>
              <a:rPr lang="en-GB" sz="3600" dirty="0"/>
              <a:t>ap of Manchester and </a:t>
            </a:r>
            <a:br>
              <a:rPr lang="en-GB" sz="3600" dirty="0"/>
            </a:br>
            <a:r>
              <a:rPr lang="en-US" altLang="zh-CN" sz="3600" dirty="0" err="1"/>
              <a:t>i</a:t>
            </a:r>
            <a:r>
              <a:rPr lang="en-GB" sz="3600" dirty="0" err="1"/>
              <a:t>ts</a:t>
            </a:r>
            <a:r>
              <a:rPr lang="en-GB" sz="3600" dirty="0"/>
              <a:t> 52 </a:t>
            </a:r>
            <a:r>
              <a:rPr lang="en-US" altLang="zh-CN" sz="3600" dirty="0"/>
              <a:t>p</a:t>
            </a:r>
            <a:r>
              <a:rPr lang="en-GB" sz="3600" dirty="0" err="1"/>
              <a:t>ostcode</a:t>
            </a:r>
            <a:r>
              <a:rPr lang="en-GB" sz="3600" dirty="0"/>
              <a:t> </a:t>
            </a:r>
            <a:r>
              <a:rPr lang="en-US" altLang="zh-CN" sz="3600" dirty="0"/>
              <a:t>d</a:t>
            </a:r>
            <a:r>
              <a:rPr lang="en-GB" sz="3600" dirty="0" err="1"/>
              <a:t>istricts</a:t>
            </a:r>
            <a:r>
              <a:rPr lang="en-GB" sz="3600" dirty="0"/>
              <a:t> </a:t>
            </a:r>
            <a:endParaRPr lang="en-US" sz="3600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81370F3-D7E9-9849-80F2-A45CAF863F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39" y="1686909"/>
            <a:ext cx="8023233" cy="4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0BFE-B403-2448-8C12-5C1DA949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7" y="424476"/>
            <a:ext cx="3698337" cy="3496945"/>
          </a:xfrm>
        </p:spPr>
        <p:txBody>
          <a:bodyPr>
            <a:normAutofit/>
          </a:bodyPr>
          <a:lstStyle/>
          <a:p>
            <a:r>
              <a:rPr lang="en-GB" sz="3600" dirty="0"/>
              <a:t>Number of </a:t>
            </a:r>
            <a:br>
              <a:rPr lang="en-GB" sz="3600" dirty="0"/>
            </a:br>
            <a:r>
              <a:rPr lang="en-US" altLang="zh-CN" sz="3600" dirty="0"/>
              <a:t>v</a:t>
            </a:r>
            <a:r>
              <a:rPr lang="en-GB" sz="3600" dirty="0" err="1"/>
              <a:t>enues</a:t>
            </a:r>
            <a:r>
              <a:rPr lang="en-GB" sz="3600" dirty="0"/>
              <a:t> in </a:t>
            </a:r>
            <a:r>
              <a:rPr lang="en-US" altLang="zh-CN" sz="3600" dirty="0"/>
              <a:t>d</a:t>
            </a:r>
            <a:r>
              <a:rPr lang="en-GB" sz="3600" dirty="0" err="1"/>
              <a:t>ifferent</a:t>
            </a:r>
            <a:r>
              <a:rPr lang="en-GB" sz="3600" dirty="0"/>
              <a:t> </a:t>
            </a:r>
            <a:r>
              <a:rPr lang="en-US" altLang="zh-CN" sz="3600" dirty="0"/>
              <a:t>c</a:t>
            </a:r>
            <a:r>
              <a:rPr lang="en-GB" sz="3600" dirty="0"/>
              <a:t>overages in Manchester </a:t>
            </a:r>
            <a:endParaRPr lang="en-US" sz="3600" dirty="0"/>
          </a:p>
        </p:txBody>
      </p:sp>
      <p:pic>
        <p:nvPicPr>
          <p:cNvPr id="4" name="Picture 3" descr="A picture containing object, antenna, measure&#10;&#10;Description automatically generated">
            <a:extLst>
              <a:ext uri="{FF2B5EF4-FFF2-40B4-BE49-F238E27FC236}">
                <a16:creationId xmlns:a16="http://schemas.microsoft.com/office/drawing/2014/main" id="{F7726ACA-A3A3-BA4C-B4BB-54D0700638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99" y="307521"/>
            <a:ext cx="7324701" cy="62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4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0BFE-B403-2448-8C12-5C1DA949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7" y="424476"/>
            <a:ext cx="3698337" cy="3496945"/>
          </a:xfrm>
        </p:spPr>
        <p:txBody>
          <a:bodyPr>
            <a:normAutofit/>
          </a:bodyPr>
          <a:lstStyle/>
          <a:p>
            <a:r>
              <a:rPr lang="en-GB" sz="3600" dirty="0"/>
              <a:t>Number of </a:t>
            </a:r>
            <a:br>
              <a:rPr lang="en-GB" sz="3600" dirty="0"/>
            </a:br>
            <a:r>
              <a:rPr lang="en-US" altLang="zh-CN" sz="3600" dirty="0"/>
              <a:t>restaurants</a:t>
            </a:r>
            <a:r>
              <a:rPr lang="zh-CN" altLang="en-US" sz="3600" dirty="0"/>
              <a:t> </a:t>
            </a:r>
            <a:r>
              <a:rPr lang="en-GB" sz="3600" dirty="0"/>
              <a:t>in </a:t>
            </a:r>
            <a:r>
              <a:rPr lang="en-US" altLang="zh-CN" sz="3600" dirty="0"/>
              <a:t>d</a:t>
            </a:r>
            <a:r>
              <a:rPr lang="en-GB" sz="3600" dirty="0" err="1"/>
              <a:t>ifferent</a:t>
            </a:r>
            <a:r>
              <a:rPr lang="en-GB" sz="3600" dirty="0"/>
              <a:t> </a:t>
            </a:r>
            <a:r>
              <a:rPr lang="en-US" altLang="zh-CN" sz="3600" dirty="0"/>
              <a:t>c</a:t>
            </a:r>
            <a:r>
              <a:rPr lang="en-GB" sz="3600" dirty="0"/>
              <a:t>overages in Manchester </a:t>
            </a:r>
            <a:endParaRPr lang="en-US" sz="3600" dirty="0"/>
          </a:p>
        </p:txBody>
      </p:sp>
      <p:pic>
        <p:nvPicPr>
          <p:cNvPr id="5" name="Picture 4" descr="A picture containing object, measure&#10;&#10;Description automatically generated">
            <a:extLst>
              <a:ext uri="{FF2B5EF4-FFF2-40B4-BE49-F238E27FC236}">
                <a16:creationId xmlns:a16="http://schemas.microsoft.com/office/drawing/2014/main" id="{35CA2DC3-10C7-6B4B-B2A9-9131E35268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64" y="285876"/>
            <a:ext cx="7300539" cy="625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601B-2C07-034E-A7A2-F5A8015F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Cluster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coverages</a:t>
            </a:r>
            <a:endParaRPr lang="en-US" sz="3600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D0E1512-7359-4345-B26F-39A45AC237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42" y="1085949"/>
            <a:ext cx="9221263" cy="54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3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BF2D57-F1B6-CC40-90A3-9133AAB544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2585920"/>
            <a:ext cx="11192642" cy="23908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FAB478-C926-9B42-8816-5965A58D87AA}"/>
              </a:ext>
            </a:extLst>
          </p:cNvPr>
          <p:cNvSpPr txBox="1">
            <a:spLocks/>
          </p:cNvSpPr>
          <p:nvPr/>
        </p:nvSpPr>
        <p:spPr>
          <a:xfrm>
            <a:off x="444064" y="541156"/>
            <a:ext cx="1158502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Coverages and </a:t>
            </a:r>
            <a:r>
              <a:rPr lang="en-GB" altLang="zh-CN" sz="3600" dirty="0"/>
              <a:t>t</a:t>
            </a:r>
            <a:r>
              <a:rPr lang="en-GB" sz="3600" dirty="0"/>
              <a:t>heir </a:t>
            </a:r>
            <a:r>
              <a:rPr lang="en-GB" altLang="zh-CN" sz="3600" dirty="0"/>
              <a:t>f</a:t>
            </a:r>
            <a:r>
              <a:rPr lang="en-GB" sz="3600" dirty="0"/>
              <a:t>ive</a:t>
            </a:r>
            <a:r>
              <a:rPr lang="en-GB" altLang="zh-CN" sz="3600" dirty="0"/>
              <a:t> c</a:t>
            </a:r>
            <a:r>
              <a:rPr lang="en-GB" sz="3600" dirty="0"/>
              <a:t>ommon </a:t>
            </a:r>
            <a:r>
              <a:rPr lang="en-GB" altLang="zh-CN" sz="3600" dirty="0"/>
              <a:t>r</a:t>
            </a:r>
            <a:r>
              <a:rPr lang="en-GB" sz="3600" dirty="0"/>
              <a:t>estaurants in </a:t>
            </a:r>
            <a:r>
              <a:rPr lang="en-GB" altLang="zh-CN" sz="3600" dirty="0"/>
              <a:t>c</a:t>
            </a:r>
            <a:r>
              <a:rPr lang="en-GB" sz="3600" dirty="0"/>
              <a:t>luster </a:t>
            </a:r>
            <a:r>
              <a:rPr lang="en-US" altLang="zh-CN" sz="3600" dirty="0"/>
              <a:t>0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8893291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_2SEEDS">
      <a:dk1>
        <a:srgbClr val="000000"/>
      </a:dk1>
      <a:lt1>
        <a:srgbClr val="FFFFFF"/>
      </a:lt1>
      <a:dk2>
        <a:srgbClr val="243241"/>
      </a:dk2>
      <a:lt2>
        <a:srgbClr val="E8E5E2"/>
      </a:lt2>
      <a:accent1>
        <a:srgbClr val="7F9ABA"/>
      </a:accent1>
      <a:accent2>
        <a:srgbClr val="80A8AE"/>
      </a:accent2>
      <a:accent3>
        <a:srgbClr val="9699C6"/>
      </a:accent3>
      <a:accent4>
        <a:srgbClr val="BA867F"/>
      </a:accent4>
      <a:accent5>
        <a:srgbClr val="B89D7C"/>
      </a:accent5>
      <a:accent6>
        <a:srgbClr val="A8A673"/>
      </a:accent6>
      <a:hlink>
        <a:srgbClr val="9A7E5D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354</Words>
  <Application>Microsoft Macintosh PowerPoint</Application>
  <PresentationFormat>Widescreen</PresentationFormat>
  <Paragraphs>36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Taste of Manchester</vt:lpstr>
      <vt:lpstr>Business Problem</vt:lpstr>
      <vt:lpstr>Data Resource</vt:lpstr>
      <vt:lpstr>Geospatial information of different coverages in Manchester </vt:lpstr>
      <vt:lpstr>The map of Manchester and  its 52 postcode districts </vt:lpstr>
      <vt:lpstr>Number of  venues in different coverages in Manchester </vt:lpstr>
      <vt:lpstr>Number of  restaurants in different coverages in Manchester </vt:lpstr>
      <vt:lpstr>Cluster the coverages</vt:lpstr>
      <vt:lpstr>PowerPoint Presentation</vt:lpstr>
      <vt:lpstr>Coverages and their five common restaurants in cluster 1</vt:lpstr>
      <vt:lpstr>Coverages and their five common restaurants in cluster 2</vt:lpstr>
      <vt:lpstr>PowerPoint Presentation</vt:lpstr>
      <vt:lpstr>Coverages and their five common restaurants in cluster 4</vt:lpstr>
      <vt:lpstr>Distribution of the favourite restaurants  – cluster 0 &amp; cluster 1</vt:lpstr>
      <vt:lpstr>Distribution of the favourite restaurants  – cluster 2 &amp; cluster 3 &amp; cluster 4</vt:lpstr>
      <vt:lpstr>Conclusion</vt:lpstr>
      <vt:lpstr>Thank you very much.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 of Manchester</dc:title>
  <dc:creator>Xuejing Shao</dc:creator>
  <cp:lastModifiedBy>Xuejing Shao</cp:lastModifiedBy>
  <cp:revision>8</cp:revision>
  <dcterms:created xsi:type="dcterms:W3CDTF">2020-08-06T01:20:34Z</dcterms:created>
  <dcterms:modified xsi:type="dcterms:W3CDTF">2020-08-06T01:51:19Z</dcterms:modified>
</cp:coreProperties>
</file>